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74919-56BF-437A-AF49-F1C1454444BF}" type="datetimeFigureOut">
              <a:rPr lang="es-UY"/>
              <a:pPr>
                <a:defRPr/>
              </a:pPr>
              <a:t>17/10/2016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D6552-33B3-4B0D-99FC-2E638C589BD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0EA4-F20C-43BF-8189-82D9DD73A2AF}" type="datetimeFigureOut">
              <a:rPr lang="es-UY"/>
              <a:pPr>
                <a:defRPr/>
              </a:pPr>
              <a:t>17/10/2016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18D4-D580-4945-B901-EFA13D9F34D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9EB6F-2DF5-447B-8BB1-E6248EC31553}" type="datetimeFigureOut">
              <a:rPr lang="es-UY"/>
              <a:pPr>
                <a:defRPr/>
              </a:pPr>
              <a:t>17/10/2016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E5D9-1108-4E32-9570-7316337C8F2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3A70-4B25-4604-AAD1-5ED950D5B770}" type="datetimeFigureOut">
              <a:rPr lang="es-UY"/>
              <a:pPr>
                <a:defRPr/>
              </a:pPr>
              <a:t>17/10/2016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C5FF-B372-4248-B256-9598C40FCBAA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386E-D8BA-442C-B8C7-355713AAB4B7}" type="datetimeFigureOut">
              <a:rPr lang="es-UY"/>
              <a:pPr>
                <a:defRPr/>
              </a:pPr>
              <a:t>17/10/2016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D62A-14D0-46C4-814E-055BDA04AD50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B1B3-ED84-4E0A-89E9-3B6DA701C170}" type="datetimeFigureOut">
              <a:rPr lang="es-UY"/>
              <a:pPr>
                <a:defRPr/>
              </a:pPr>
              <a:t>17/10/2016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D5C0-A119-45B2-80CB-5806A8D302FC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0858-6A03-4801-8AB3-CA8F39039477}" type="datetimeFigureOut">
              <a:rPr lang="es-UY"/>
              <a:pPr>
                <a:defRPr/>
              </a:pPr>
              <a:t>17/10/2016</a:t>
            </a:fld>
            <a:endParaRPr lang="es-U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9AC10-88AE-430F-8EB3-F893FCCD7B4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F5E7-ACC9-4087-BB38-BAE1F12B6377}" type="datetimeFigureOut">
              <a:rPr lang="es-UY"/>
              <a:pPr>
                <a:defRPr/>
              </a:pPr>
              <a:t>17/10/2016</a:t>
            </a:fld>
            <a:endParaRPr lang="es-U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C061-5AE4-40E4-BDA7-F46370BB7D6A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4176-DD8D-4157-AA22-E68A479BF504}" type="datetimeFigureOut">
              <a:rPr lang="es-UY"/>
              <a:pPr>
                <a:defRPr/>
              </a:pPr>
              <a:t>17/10/2016</a:t>
            </a:fld>
            <a:endParaRPr lang="es-U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11E7-22AA-4D35-B4C4-269F7A7960CC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5E23-1D15-479F-9462-A3EBA5DB590D}" type="datetimeFigureOut">
              <a:rPr lang="es-UY"/>
              <a:pPr>
                <a:defRPr/>
              </a:pPr>
              <a:t>17/10/2016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0BF85-0EC6-4812-9672-02EC376A4257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52B4-4AAE-46A6-841B-7F6F3F231EAF}" type="datetimeFigureOut">
              <a:rPr lang="es-UY"/>
              <a:pPr>
                <a:defRPr/>
              </a:pPr>
              <a:t>17/10/2016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879F6-F72E-4D71-8486-B3271169CBAD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B6ECDA-9F64-4B4D-8633-6411864E04D2}" type="datetimeFigureOut">
              <a:rPr lang="es-UY"/>
              <a:pPr>
                <a:defRPr/>
              </a:pPr>
              <a:t>17/10/2016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62ED4E-D331-4642-BEC6-37E65B6318A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wiki/Trzej_Kr%C3%B3lowie" TargetMode="External"/><Relationship Id="rId13" Type="http://schemas.openxmlformats.org/officeDocument/2006/relationships/hyperlink" Target="http://pl.wikipedia.org/wiki/Pok%C5%82on_Trzech_Kr%C3%B3li_(obraz_Weydena)" TargetMode="External"/><Relationship Id="rId18" Type="http://schemas.openxmlformats.org/officeDocument/2006/relationships/hyperlink" Target="http://www.tessart.pl/smf/index.php?topic=3400.0" TargetMode="External"/><Relationship Id="rId26" Type="http://schemas.openxmlformats.org/officeDocument/2006/relationships/hyperlink" Target="http://artyzm.com/obraz.php?id=11255" TargetMode="External"/><Relationship Id="rId3" Type="http://schemas.openxmlformats.org/officeDocument/2006/relationships/hyperlink" Target="http://www.polskieradio.pl/8/406/Artykul/1022929,Trzej-Krolowie-podrozuja-po-Europie" TargetMode="External"/><Relationship Id="rId21" Type="http://schemas.openxmlformats.org/officeDocument/2006/relationships/hyperlink" Target="http://www.wiw.pl/delta/o_gwiezdzie.asp" TargetMode="External"/><Relationship Id="rId7" Type="http://schemas.openxmlformats.org/officeDocument/2006/relationships/hyperlink" Target="http://pl.wikipedia.org/wiki/Adoracja_Dzieci%C4%85tka_przez_Trzech_Kr%C3%B3li" TargetMode="External"/><Relationship Id="rId12" Type="http://schemas.openxmlformats.org/officeDocument/2006/relationships/hyperlink" Target="http://pl.wikipedia.org/wiki/Pok%C5%82on_Trzech_Kr%C3%B3li_(obraz_Leonarda_da_Vinci)" TargetMode="External"/><Relationship Id="rId17" Type="http://schemas.openxmlformats.org/officeDocument/2006/relationships/hyperlink" Target="http://www.gazetakaszubska.pl/51938/poklon-trzech-kroli-hieronima-boscha" TargetMode="External"/><Relationship Id="rId25" Type="http://schemas.openxmlformats.org/officeDocument/2006/relationships/hyperlink" Target="http://www.artinside.pl/pl/produkt/malerei/szczegoly/Trzej-kro-lowie" TargetMode="External"/><Relationship Id="rId2" Type="http://schemas.openxmlformats.org/officeDocument/2006/relationships/hyperlink" Target="http://www.panacea.pl/articles.php?id=2414" TargetMode="External"/><Relationship Id="rId16" Type="http://schemas.openxmlformats.org/officeDocument/2006/relationships/hyperlink" Target="http://www.polskina5.pl/motyw_daru_w_malarstwie" TargetMode="External"/><Relationship Id="rId20" Type="http://schemas.openxmlformats.org/officeDocument/2006/relationships/hyperlink" Target="http://www.opiekun.kalisz.pl/index.php?dzial=artykuly&amp;id=29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alczynski.wordpress.com/2010/02/12/czas-kostromy-i-morow/" TargetMode="External"/><Relationship Id="rId11" Type="http://schemas.openxmlformats.org/officeDocument/2006/relationships/hyperlink" Target="http://pl.wikipedia.org/wiki/Pok%C5%82on_Trzech_Kr%C3%B3li_(obraz_Bruegla_z_1562)" TargetMode="External"/><Relationship Id="rId24" Type="http://schemas.openxmlformats.org/officeDocument/2006/relationships/hyperlink" Target="http://www.touchofart.eu/Jaroslaw-Polanek/jpo52-TRZEJ-KROLOWIE/" TargetMode="External"/><Relationship Id="rId5" Type="http://schemas.openxmlformats.org/officeDocument/2006/relationships/hyperlink" Target="http://biblia.wiara.pl/doc/422705.Trzej-Krolowie" TargetMode="External"/><Relationship Id="rId15" Type="http://schemas.openxmlformats.org/officeDocument/2006/relationships/hyperlink" Target="http://pl.wikipedia.org/wiki/Pok%C5%82on_Trzech_Kr%C3%B3li_(obraz_Sandra_Botticellego)" TargetMode="External"/><Relationship Id="rId23" Type="http://schemas.openxmlformats.org/officeDocument/2006/relationships/hyperlink" Target="http://parafia.trzcianka.com.pl/strony/sw.3kroli.html" TargetMode="External"/><Relationship Id="rId10" Type="http://schemas.openxmlformats.org/officeDocument/2006/relationships/hyperlink" Target="http://pl.wikipedia.org/wiki/Pok%C5%82on_Trzech_Kr%C3%B3li_(obraz_Rubensa_z_1624)" TargetMode="External"/><Relationship Id="rId19" Type="http://schemas.openxmlformats.org/officeDocument/2006/relationships/hyperlink" Target="http://archiwum.wiz.pl/images/duze/1996/12/96123804.JPG" TargetMode="External"/><Relationship Id="rId4" Type="http://schemas.openxmlformats.org/officeDocument/2006/relationships/hyperlink" Target="http://facet.interia.pl/news-kim-byli-trzej-krolowie,nId,451360" TargetMode="External"/><Relationship Id="rId9" Type="http://schemas.openxmlformats.org/officeDocument/2006/relationships/hyperlink" Target="http://pl.wikipedia.org/wiki/Pok%C5%82on_Trzech_Kr%C3%B3li_(obraz_Hugona_van_der_Goesa)" TargetMode="External"/><Relationship Id="rId14" Type="http://schemas.openxmlformats.org/officeDocument/2006/relationships/hyperlink" Target="http://pl.wikipedia.org/wiki/Pok%C5%82on_Trzech_Kr%C3%B3li_(obraz_Gentile_da_Fabriano)" TargetMode="External"/><Relationship Id="rId22" Type="http://schemas.openxmlformats.org/officeDocument/2006/relationships/hyperlink" Target="http://anielsko.net/aniolowie-w-malarstwie/malarstwo-ikonografia-rzezbiarstwo-mozaika-czesci-2/" TargetMode="External"/><Relationship Id="rId27" Type="http://schemas.openxmlformats.org/officeDocument/2006/relationships/hyperlink" Target="http://artyzm.com/obraz.php?id=1205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olnemedia.net/historia/kim-nie-byli-trzej-krolowie/" TargetMode="External"/><Relationship Id="rId13" Type="http://schemas.openxmlformats.org/officeDocument/2006/relationships/hyperlink" Target="http://pl.wikipedia.org/wiki/Kadzid%C5%82o" TargetMode="External"/><Relationship Id="rId18" Type="http://schemas.openxmlformats.org/officeDocument/2006/relationships/hyperlink" Target="http://www.niedziela.pl/artykul/99522/nd/Symbolika-zlota" TargetMode="External"/><Relationship Id="rId3" Type="http://schemas.openxmlformats.org/officeDocument/2006/relationships/hyperlink" Target="http://pl.wikipedia.org/wiki/Trzej_Kr%C3%B3lowie" TargetMode="External"/><Relationship Id="rId7" Type="http://schemas.openxmlformats.org/officeDocument/2006/relationships/hyperlink" Target="http://www.gazetakrakowska.pl/artykul/1080410,tajemniczy-trzej-krolowie-kim-byli-i-czy-w-ogole-istnieli,id,t.html?cookie=1" TargetMode="External"/><Relationship Id="rId12" Type="http://schemas.openxmlformats.org/officeDocument/2006/relationships/hyperlink" Target="http://www.zycieaklimat.edu.pl/Mirra" TargetMode="External"/><Relationship Id="rId17" Type="http://schemas.openxmlformats.org/officeDocument/2006/relationships/hyperlink" Target="http://www.niedziela.pl/artykul/4914/nd/Swieto-Trzech-Kroli" TargetMode="External"/><Relationship Id="rId2" Type="http://schemas.openxmlformats.org/officeDocument/2006/relationships/hyperlink" Target="http://www.polskieradio.pl/39/156/Artykul/1006373,Kim-byli-Trzej-Krolowie" TargetMode="External"/><Relationship Id="rId16" Type="http://schemas.openxmlformats.org/officeDocument/2006/relationships/hyperlink" Target="http://www.filipini.poznan.pl/art.php?tresc-2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tolik.pl/trzej-krolowie-,1365,416,cz.html" TargetMode="External"/><Relationship Id="rId11" Type="http://schemas.openxmlformats.org/officeDocument/2006/relationships/hyperlink" Target="http://www.goldenline.pl/grupy/Pozostale/kocham-zycie/czym-jest-mirra-i-jak-jej-uzywac,2154540/" TargetMode="External"/><Relationship Id="rId5" Type="http://schemas.openxmlformats.org/officeDocument/2006/relationships/hyperlink" Target="http://www.fakt.pl/Kim-naprawde-byli-Trzej-Krolowie-Trzej-krolowie-byli-w-rzeczywistosci-wybitnymi-astronomami,artykuly,194622,1.html" TargetMode="External"/><Relationship Id="rId15" Type="http://schemas.openxmlformats.org/officeDocument/2006/relationships/hyperlink" Target="http://wlaczpolske.pl/index.php?etap=10&amp;i=1365&amp;nomenu=1&amp;oe=UTF-8&amp;q=prettyphoto&amp;iframe=true&amp;width=1000&amp;height=100%25" TargetMode="External"/><Relationship Id="rId10" Type="http://schemas.openxmlformats.org/officeDocument/2006/relationships/hyperlink" Target="http://pl.wikipedia.org/wiki/Mirra" TargetMode="External"/><Relationship Id="rId19" Type="http://schemas.openxmlformats.org/officeDocument/2006/relationships/hyperlink" Target="http://www.bryk.pl/s%C5%82owniki/s%C5%82ownik_symboli_literackich/101704-z%C5%82oto.html" TargetMode="External"/><Relationship Id="rId4" Type="http://schemas.openxmlformats.org/officeDocument/2006/relationships/hyperlink" Target="http://www.rmf24.pl/tylko-w-rmf24/wiadomosci/news-trzej-krolowie-kim-byli-i-skad-przyszli,nId,1084188" TargetMode="External"/><Relationship Id="rId9" Type="http://schemas.openxmlformats.org/officeDocument/2006/relationships/hyperlink" Target="http://kosciol.wiara.pl/doc/2287447.Poznaj-tajemnice-Trzech-Kroli" TargetMode="External"/><Relationship Id="rId14" Type="http://schemas.openxmlformats.org/officeDocument/2006/relationships/hyperlink" Target="http://www.fragrantica.pl/wiesci/Czym-jest-kadzid%C5%82o--692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Ciasto_Trzech_Kr%C3%B3li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komplet.pl/artykuly/wypieki-na-trzech-kroli-cz-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mf24.pl/fakty/swiat/news-belgia-marcepanowe-ciasto-na-trzech-kroli,nId,213931" TargetMode="External"/><Relationship Id="rId5" Type="http://schemas.openxmlformats.org/officeDocument/2006/relationships/hyperlink" Target="http://ugotuj.to/przepisy_kulinarne/1,87978,10916232,Ciasto_dla_Trzech_Kroli.html" TargetMode="External"/><Relationship Id="rId4" Type="http://schemas.openxmlformats.org/officeDocument/2006/relationships/hyperlink" Target="http://www.dziennikbaltycki.pl/artykul/3704894,slodki-placek-na-trzech-kroli-zapomniane-ciasto-swiateczne-zdjecia-wideo,id,t.html?cookie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jonalista.pl/kk.php/s,3636" TargetMode="External"/><Relationship Id="rId2" Type="http://schemas.openxmlformats.org/officeDocument/2006/relationships/hyperlink" Target="http://www.eioba.pl/a2576/prawo_autorskie_w_interneci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uefile.com/" TargetMode="External"/><Relationship Id="rId7" Type="http://schemas.openxmlformats.org/officeDocument/2006/relationships/package" Target="../embeddings/Prezentacja_programu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prezi.com/grtqka9yhagx/?utm_campaign=share&amp;utm_medium=copy&amp;rc=ex0share" TargetMode="External"/><Relationship Id="rId5" Type="http://schemas.openxmlformats.org/officeDocument/2006/relationships/hyperlink" Target="http://popplet.com/app/" TargetMode="External"/><Relationship Id="rId4" Type="http://schemas.openxmlformats.org/officeDocument/2006/relationships/hyperlink" Target="http://www.calameo.com/read/001949549743e0c48d97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w.pl/delta/o_gwiezdzie.asp" TargetMode="External"/><Relationship Id="rId3" Type="http://schemas.openxmlformats.org/officeDocument/2006/relationships/hyperlink" Target="http://biblia.wiara.pl/doc/422705.Trzej-Krolowie" TargetMode="External"/><Relationship Id="rId7" Type="http://schemas.openxmlformats.org/officeDocument/2006/relationships/hyperlink" Target="http://www.opiekun.kalisz.pl/index.php?dzial=artykuly&amp;id=2913" TargetMode="External"/><Relationship Id="rId2" Type="http://schemas.openxmlformats.org/officeDocument/2006/relationships/hyperlink" Target="http://www.panacea.pl/articles.php?id=24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skina5.pl/motyw_daru_w_malarstwie" TargetMode="External"/><Relationship Id="rId5" Type="http://schemas.openxmlformats.org/officeDocument/2006/relationships/hyperlink" Target="http://pl.wikipedia.org/wiki/Pok%C5%82on_Trzech_Kr%C3%B3li_(obraz_Weydena)" TargetMode="External"/><Relationship Id="rId4" Type="http://schemas.openxmlformats.org/officeDocument/2006/relationships/hyperlink" Target="http://pl.wikipedia.org/wiki/Trzej_Kr%C3%B3lowie" TargetMode="Externa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olnemedia.net/historia/kim-nie-byli-trzej-krolowie/" TargetMode="External"/><Relationship Id="rId3" Type="http://schemas.openxmlformats.org/officeDocument/2006/relationships/hyperlink" Target="http://pl.wikipedia.org/wiki/Trzej_Kr%C3%B3lowie" TargetMode="External"/><Relationship Id="rId7" Type="http://schemas.openxmlformats.org/officeDocument/2006/relationships/hyperlink" Target="http://www.gazetakrakowska.pl/artykul/1080410,tajemniczy-trzej-krolowie-kim-byli-i-czy-w-ogole-istnieli,id,t.html?cookie=1" TargetMode="External"/><Relationship Id="rId2" Type="http://schemas.openxmlformats.org/officeDocument/2006/relationships/hyperlink" Target="http://www.polskieradio.pl/39/156/Artykul/1006373,Kim-byli-Trzej-Krolow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tolik.pl/trzej-krolowie-,1365,416,cz.html" TargetMode="External"/><Relationship Id="rId5" Type="http://schemas.openxmlformats.org/officeDocument/2006/relationships/hyperlink" Target="http://www.fakt.pl/Kim-naprawde-byli-Trzej-Krolowie-Trzej-krolowie-byli-w-rzeczywistosci-wybitnymi-astronomami,artykuly,194622,1.html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www.rmf24.pl/tylko-w-rmf24/wiadomosci/news-trzej-krolowie-kim-byli-i-skad-przyszli,nId,1084188" TargetMode="External"/><Relationship Id="rId9" Type="http://schemas.openxmlformats.org/officeDocument/2006/relationships/hyperlink" Target="http://kosciol.wiara.pl/doc/2287447.Poznaj-tajemnice-Trzech-Kroli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lipini.poznan.pl/art.php?tresc-270" TargetMode="External"/><Relationship Id="rId3" Type="http://schemas.openxmlformats.org/officeDocument/2006/relationships/hyperlink" Target="http://www.goldenline.pl/grupy/Pozostale/kocham-zycie/czym-jest-mirra-i-jak-jej-uzywac,2154540/" TargetMode="External"/><Relationship Id="rId7" Type="http://schemas.openxmlformats.org/officeDocument/2006/relationships/hyperlink" Target="http://wlaczpolske.pl/index.php?etap=10&amp;i=1365&amp;nomenu=1&amp;oe=UTF-8&amp;q=prettyphoto&amp;iframe=true&amp;width=1000&amp;height=100%25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://pl.wikipedia.org/wiki/Mir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agrantica.pl/wiesci/Czym-jest-kadzid%C5%82o--692.html" TargetMode="External"/><Relationship Id="rId11" Type="http://schemas.openxmlformats.org/officeDocument/2006/relationships/hyperlink" Target="http://www.bryk.pl/s%C5%82owniki/s%C5%82ownik_symboli_literackich/101704-z%C5%82oto.html" TargetMode="External"/><Relationship Id="rId5" Type="http://schemas.openxmlformats.org/officeDocument/2006/relationships/hyperlink" Target="http://pl.wikipedia.org/wiki/Kadzid%C5%82o" TargetMode="External"/><Relationship Id="rId10" Type="http://schemas.openxmlformats.org/officeDocument/2006/relationships/hyperlink" Target="http://www.niedziela.pl/artykul/99522/nd/Symbolika-zlota" TargetMode="External"/><Relationship Id="rId4" Type="http://schemas.openxmlformats.org/officeDocument/2006/relationships/hyperlink" Target="http://www.zycieaklimat.edu.pl/Mirra" TargetMode="External"/><Relationship Id="rId9" Type="http://schemas.openxmlformats.org/officeDocument/2006/relationships/hyperlink" Target="http://www.niedziela.pl/artykul/4914/nd/Swieto-Trzech-Krol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Ciasto_Trzech_Kr%C3%B3li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komplet.pl/artykuly/wypieki-na-trzech-kroli-cz-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mf24.pl/fakty/swiat/news-belgia-marcepanowe-ciasto-na-trzech-kroli,nId,213931" TargetMode="External"/><Relationship Id="rId5" Type="http://schemas.openxmlformats.org/officeDocument/2006/relationships/hyperlink" Target="http://ugotuj.to/przepisy_kulinarne/1,87978,10916232,Ciasto_dla_Trzech_Kroli.html" TargetMode="External"/><Relationship Id="rId4" Type="http://schemas.openxmlformats.org/officeDocument/2006/relationships/hyperlink" Target="http://www.dziennikbaltycki.pl/artykul/3704894,slodki-placek-na-trzech-kroli-zapomniane-ciasto-swiateczne-zdjecia-wideo,id,t.html?cookie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714375" y="857250"/>
            <a:ext cx="7772400" cy="1470025"/>
          </a:xfrm>
        </p:spPr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</a:rPr>
              <a:t>„Idźmy Mędrców śladem…”</a:t>
            </a:r>
            <a:endParaRPr lang="es-UY" b="1" dirty="0" smtClean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357950" y="492919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WebQuest na godzinę  wychowawczą, , wiedzę               o kulturze lub zajęcia pozalekcyjne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3703" y="612845"/>
            <a:ext cx="75724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Na wykonanie zadania macie 2 lekcje oraz  2 tygodnie pracy w domu.</a:t>
            </a: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W tym czasie jesteście zobowiązani do dwukrotnej konsultacji</a:t>
            </a: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z   nauczycielem. Wersje robocze prac  należy przesyłać do mnie mailem.</a:t>
            </a: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Będę Was informować o słabych  i mocnych stronach Waszych prac   i o</a:t>
            </a: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ewentualnych  błędach.</a:t>
            </a:r>
          </a:p>
          <a:p>
            <a:pPr algn="just"/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Po dwóch tygodniach prace zaprezentujecie w szkole.  Wówczas</a:t>
            </a: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ostatecznie ocenimy je według podanych kryteriów.</a:t>
            </a:r>
          </a:p>
          <a:p>
            <a:pPr algn="just"/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Powodzenia!</a:t>
            </a:r>
          </a:p>
        </p:txBody>
      </p:sp>
      <p:pic>
        <p:nvPicPr>
          <p:cNvPr id="5" name="Obraz 4" descr="file00027322862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089802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4282" y="0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Bookman Old Style" pitchFamily="18" charset="0"/>
              </a:rPr>
              <a:t>KRYTERIA  OCENY</a:t>
            </a:r>
            <a:endParaRPr lang="pl-PL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14282" y="214290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Jesteście oceniani jako zespół. Od Waszej współpracy, wspólnego wkładu pracy                           i zaangażowania zależy ocena końcowa. Wszyscy zadbajcie o estetykę, oryginalność                i poprawność językową Waszej prezentacji. Nie zapomnijcie o przestrzeganiu praw autorskich. Zdjęcia  i muzykę pobierajcie tylko z tych stron, które na to pozwalają.  Każdy z Was pracuje na ostateczną  ocenę. Poznajcie kryteria:</a:t>
            </a:r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1857365"/>
          <a:ext cx="9143999" cy="500063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488056"/>
                <a:gridCol w="1656327"/>
                <a:gridCol w="1831380"/>
                <a:gridCol w="1812197"/>
                <a:gridCol w="1799496"/>
                <a:gridCol w="556543"/>
              </a:tblGrid>
              <a:tr h="71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WYMAGANIA</a:t>
                      </a:r>
                      <a:endParaRPr lang="pl-PL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PODSTAWOWE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ROZSZERZAJĄCE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DOPEŁNIAJĄCE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l-PL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WYKRACZAJĄCE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l-PL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PUNKTY</a:t>
                      </a:r>
                      <a:endParaRPr lang="pl-PL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86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Zawartość – ilość i jakość wyszukanych informacji                    i materiałów.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Zgromadzono niewiele informacji                i materiałów. Wybrano materiały, które jedynie powierzchownie ilustrują zagadnienie.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Zgromadzono wymagane informacje            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i materiały,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jednak </a:t>
                      </a: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wiele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z nich stanowi tylko </a:t>
                      </a: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podstawie źródło wiedzy na zadany temat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 a </a:t>
                      </a: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inne są niepełne lub niewystarczające do całościowego ujęcia problemu.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Zgromadzono większość niezbędnych materiałów                        i informacji, które pozwoliły zbudować logiczną                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i spójną prezentację, ale niektóre                    z nich okazały się mało przydatne.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Zgromadzono wszystkie wymagane materiały              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i informacje, dzięki którym powstała spójna, logiczna, oryginalna, </a:t>
                      </a:r>
                      <a:r>
                        <a:rPr lang="pl-PL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bogata                           </a:t>
                      </a: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w treści merytoryczne prezentacja.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" y="0"/>
          <a:ext cx="8786842" cy="6858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78866"/>
                <a:gridCol w="1510249"/>
                <a:gridCol w="1784840"/>
                <a:gridCol w="1784840"/>
                <a:gridCol w="2128047"/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Dobór informacji              i materiałów, poprawność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językowa         merytoryczna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techniczna, sposób opracowania, stopień oryginalności wykonania zadania.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164" marR="61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Zadanie wykonane pobieżnie. Wykorzystanie niezrozumiałych informacji. Błędy językowe, ortograficzne, źle sformatowane teksty. Brak własnego wkładu pracy; wykorzystanie gotowych szablonów     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i opracowań. Kopiowanie tekstów. Brak źródeł i nieprzestrzeganie praw autorskich.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164" marR="61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Zadanie wykonane poprawnie, jednak z wykorzystaniem tylko niektórych materiałów.      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W pracy pojawiają się błędy językowe, ortograficzne oraz nieliczne błędy       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w formatowaniu tekstów. Niewielka oryginalność, mały wkład własny pracy. Wykorzystywanie gotowych opracowań. Brak niektórych źródeł np. przy zdjęciach, filmach itp., częściowe przestrzeganie praw autorskich.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164" marR="61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Zadanie dobrze wykonane,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z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wykorzystaniem odpowiednio dobranych informacji. Materiały opracowane samodzielnie          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z odwołaniem do samodzielnie zgromadzonej bibliografii. Pojedyncze błędy językowe, brak błędów ortograficznych. Poprawne formatowanie tekstów. Przestrzeganie praw autorskich, podawanie źródeł przy zdjęciach, nagraniach, tekstach.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164" marR="61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Zadanie wykonane bardzo dobrze,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w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oryginalnym ujęciu. Trafnie wykorzystany bogaty materiał rzeczowy                 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z własnymi interpretacjami. Sięgnięcie do samodzielnie zgromadzonej bibliografii                         i informacji uzyskanych od ekspertów. Praca bezbłędna pod względem językowym                i technicznym.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Przestrzeganie praw autorskich, podawanie źródeł przy zdjęciach, nagraniach, tekstach.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164" marR="61164" marT="0" marB="0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8715404" y="285728"/>
            <a:ext cx="428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1-4</a:t>
            </a:r>
            <a:endParaRPr lang="pl-P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" y="0"/>
          <a:ext cx="8715404" cy="6858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19226"/>
                <a:gridCol w="1693411"/>
                <a:gridCol w="1761148"/>
                <a:gridCol w="1964357"/>
                <a:gridCol w="2077262"/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Sposób prezentacji pracy. Wrażenia estetyczne, wykorzystanie TI. Sposób prezentacji pracy przez lidera grupy.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Prezentacja mało atrakcyjna, ubogo ilustrowana, estetycznie nie odpowiadająca prezentowanym treściom, nie wykorzystująca różnorodnych możliwości programu,                  w którym została stworzona.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Trudna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w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odbiorze. Uczeń prezentujący pracę wypowiada się chaotycznie, popełniając błędy językowe, nie umiejąc zaciekawić słuchaczy. Zamiast referowania pracy, czyta fragmenty                z komputera.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Prezentacja raczej odtwórcza, wykonana według gotowego szablonu, dostępnego                   w programie,      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w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którym została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stworzona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. Estetycznie dostosowana do prezentowanych treści, ale                    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z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niewielką ilością ilustracji, oparta na gotowych szablonach, dopracowanych                 w miarę samodzielnie. Uczeń prezentujący pracę wypowiada się poprawnie, starannie, popełniając tylko sporadycznie błędy językowe. Korzysta                       z tekstów zawartych                  w prezentacji, ale stara się referować samodzielnie.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Prezentacja uporządkowana, logiczna, dostosowana estetycznie do prezentowanych treści. Oparta na dostępnych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w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programie komputerowym szablonie, ale samodzielnie wykorzystanym          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i zmodyfikowanym. Ilustrowana wieloma fotografiami,  nagraniami. Uczeń prezentujący pracę wypowiada się samodzielnie, ciekawie,                    w niewielkim stopniu korzystając            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z gotowych tekstów. Nie popełnia znaczących błędów językowych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i potrafi zaciekawić słuchaczy.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Prezentacja atrakcyjna, oryginalna, estetyczna,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o ciekawej szacie graficznej. Zbudowana na własnym pomyśle, bez odtwarzania szablonów,                      z wykorzystaniem bogatej galerii zdjęć,  nagrań audio                              i fragmentów filmów. Uczeń prezentujący pracę wypowiada się bezbłędnie, łączy wypowiedź        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z prezentacją multimedialną. Potrafi zaciekawić słuchaczy                    i zachęcić ich do zgłębiania zagadnienia np. poprzez otwartą kompozycję swojej wypowiedzi.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8715404" y="0"/>
            <a:ext cx="428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1-4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71414"/>
          <a:ext cx="9144000" cy="428628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34486"/>
                <a:gridCol w="1646834"/>
                <a:gridCol w="1703622"/>
                <a:gridCol w="1817198"/>
                <a:gridCol w="1987560"/>
                <a:gridCol w="454300"/>
              </a:tblGrid>
              <a:tr h="4286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Współpraca        w grupie,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wywiązanie się                      z powierzonych zadań.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Nieumiejętność współpracy             w grupie – uczniowie pracują pojedynczo       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i narzucają swoje wizje pozostałym osobom. Niedokładność             w wykonywaniu powierzonych zadań; zrzucanie pracy na innych lub tylko na lidera.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Tylko niektórzy członkowie grupy wykonują prace terminowo. Grupa jedynie częściowo potrafi wypracować wspólną wizję prezentacji. Lider usiłuje narzucić  innym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swoje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zdanie.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Grupa współpracuje dość harmonijnie. Lider w równym stopniu korzysta                           z wszystkich pomysłów, ale wyraźnie preferuje niektóre z nich. Prace wykonywane są terminowo                        i    w miarę dokładnie.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Wzorowa współpraca                     w grupie. Wszyscy                    z pełnym zaangażowaniem  uczestniczą            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w wykonaniu zadania. Lider nikogo nie faworyzuje; wszystkie pomysły wykorzystywane są w równym stopniu. Praca każdego członka grupy jest terminowa                       i dokładna.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430302" y="4643446"/>
            <a:ext cx="6999350" cy="20621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Przeliczenie punktów na oceny:</a:t>
            </a:r>
          </a:p>
          <a:p>
            <a:pPr algn="ctr"/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 pkt. – celujący</a:t>
            </a:r>
          </a:p>
          <a:p>
            <a:pPr algn="ctr"/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– 13,5 pkt. – bardzo dobry</a:t>
            </a:r>
          </a:p>
          <a:p>
            <a:pPr algn="ctr"/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– 11 pkt. – dobry</a:t>
            </a:r>
          </a:p>
          <a:p>
            <a:pPr algn="ctr"/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– 8 pkt. – dostateczny</a:t>
            </a:r>
          </a:p>
          <a:p>
            <a:pPr algn="ctr"/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– 5 pkt. – dopuszczający</a:t>
            </a:r>
          </a:p>
          <a:p>
            <a:pPr algn="ctr"/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4,5 – 0 pkt. - niedostateczny</a:t>
            </a:r>
          </a:p>
          <a:p>
            <a:pPr algn="ctr"/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" y="0"/>
            <a:ext cx="1785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Bookman Old Style" pitchFamily="18" charset="0"/>
              </a:rPr>
              <a:t>ŹRÓDŁA</a:t>
            </a:r>
            <a:endParaRPr lang="pl-PL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57158" y="571480"/>
            <a:ext cx="857256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Malarstwo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http://www.panacea.pl/articles.php?id=2414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http://www.polskieradio.pl/8/406/Artykul/1022929,Trzej-Krolowie-podrozuja-po-Europie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http://facet.interia.pl/news-kim-byli-trzej-krolowie,nId,451360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pl-PL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http://biblia.wiara.pl/doc/422705.Trzej-Krolowie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https://bialczynski.wordpress.com/2010/02/12/czas-kostromy-i-morow/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http://pl.wikipedia.org/wiki/Adoracja_Dzieci%C4%85tka_przez_Trzech_Kr%C3%B3li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http://pl.wikipedia.org/wiki/Trzej_Kr%C3%B3lowie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http://pl.wikipedia.org/wiki/Pok%C5%82on_Trzech_Kr%C3%B3li_(obraz_Hugona_van_der_Goesa)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http://pl.wikipedia.org/wiki/Pok%C5%82on_Trzech_Kr%C3%B3li_%28obraz_Rubensa_z_1624%29</a:t>
            </a:r>
            <a:endParaRPr lang="pl-PL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http://pl.wikipedia.org/wiki/Pok%C5%82on_Trzech_Kr%C3%B3li_%28obraz_Bruegla_z_1562%29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http://pl.wikipedia.org/wiki/Pok%C5%82on_Trzech_Kr%C3%B3li_%28obraz_Leonarda_da_Vinci%29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http://pl.wikipedia.org/wiki/Pok%C5%82on_Trzech_Kr%C3%B3li_%28obraz_Weydena%29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http://pl.wikipedia.org/wiki/Pok%C5%82on_Trzech_Kr%C3%B3li_%28obraz_Gentile_da_Fabriano%29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http://pl.wikipedia.org/wiki/Pok%C5%82on_Trzech_Kr%C3%B3li_%28obraz_Sandra_Botticellego%29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http://www.polskina5.pl/</a:t>
            </a:r>
            <a:r>
              <a:rPr lang="pl-PL" sz="1400" u="sng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motyw_daru_w_malarstwie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http://www.gazetakaszubska.pl/51938/poklon-trzech-kroli-hieronima-boscha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http://www.tessart.pl/smf/index.php?topic=3400.0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http://archiwum.wiz.pl/images/duze/1996/12/96123804.JPG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http://www.opiekun.kalisz.pl/index.php?dzial=artykuly&amp;id=2913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http://www.wiw.pl/delta/o_gwiezdzie.asp</a:t>
            </a:r>
            <a:endParaRPr lang="pl-PL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2"/>
              </a:rPr>
              <a:t>http://anielsko.net/aniolowie-w-malarstwie/malarstwo-ikonografia-rzezbiarstwo-mozaika-czesci-2/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3"/>
              </a:rPr>
              <a:t>http://parafia.trzcianka.com.pl/strony/sw.3kroli.html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24"/>
              </a:rPr>
              <a:t>http://www.touchofart.eu/Jaroslaw-Polanek/jpo52-TRZEJ-KROLOWIE/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http://www.artinside.pl/pl/produkt/malerei/szczegoly/Trzej-kro-lowie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26"/>
              </a:rPr>
              <a:t>http://artyzm.com/obraz.php?id=11255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u="sng" dirty="0" smtClean="0">
                <a:latin typeface="Times New Roman" pitchFamily="18" charset="0"/>
                <a:cs typeface="Times New Roman" pitchFamily="18" charset="0"/>
                <a:hlinkClick r:id="rId27"/>
              </a:rPr>
              <a:t>http://artyzm.com/obraz.php?id=12057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l-PL" sz="1400" dirty="0" smtClean="0"/>
          </a:p>
          <a:p>
            <a:endParaRPr lang="pl-PL" sz="16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034" y="214290"/>
            <a:ext cx="8286808" cy="749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Dziennikarze</a:t>
            </a: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http://www.polskieradio.pl/39/156/Artykul/1006373,Kim-byli-Trzej-Krolowie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http://pl.wikipedia.org/wiki/Trzej_Kr%C3%B3lowie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http://www.rmf24.pl/tylko-w-rmf24/</a:t>
            </a:r>
            <a:r>
              <a:rPr lang="pl-PL" sz="1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wiadomosci</a:t>
            </a:r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/news-trzej-krolowie-kim-byli-i-skad-przyszli,nId,1084188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http://www.fakt.pl/Kim-naprawde-byli-Trzej-Krolowie-Trzej-krolowie-byli-w-rzeczywistosci-wybitnymi-astronomami,artykuly,194622,1.html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http://www.katolik.pl/trzej-krolowie-,1365,416,cz.html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http://www.gazetakrakowska.pl/artykul/1080410,tajemniczy-trzej-krolowie-kim-byli-i-czy-w-ogole-istnieli,id,t.html?cookie=1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http://wolnemedia.net/historia/kim-nie-byli-trzej-krolowie/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http://kosciol.wiara.pl/doc/2287447.Poznaj-tajemnice-Trzech-Kroli</a:t>
            </a:r>
            <a:endParaRPr lang="pl-PL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Wykładowcy</a:t>
            </a: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http://pl.wikipedia.org/wiki/Mirra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http://www.goldenline.pl/grupy/Pozostale/kocham-zycie/czym-jest-mirra-i-jak-jej-uzywac,2154540/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http://www.zycieaklimat.edu.pl/Mirra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http://pl.wikipedia.org/wiki/Kadzid%C5%82o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http://www.fragrantica.pl/wiesci/Czym-jest-kadzid%C5%82o--692.html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http://wlaczpolske.pl/index.php?etap=10&amp;i=1365&amp;nomenu=1&amp;oe=UTF-8&amp;q=prettyphoto&amp;iframe=true&amp;width=1000&amp;height=100%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http://www.filipini.poznan.pl/art.php?tresc-270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http://www.niedziela.pl/artykul/4914/nd/Swieto-Trzech-Kroli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http://www.niedziela.pl/artykul/99522/nd/Symbolika-zlota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http://www.bryk.pl/s%C5%82owniki/s%C5%82ownik_symboli_literackich/101704-z%C5%82oto.html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600" dirty="0" smtClean="0"/>
          </a:p>
          <a:p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42910" y="500042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Cukiernicy</a:t>
            </a: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http://www.komplet.pl/artykuly/wypieki-na-trzech-kroli-cz-i/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http://pl.wikipedia.org/wiki/Ciasto_Trzech_Kr%C3%B3li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http://www.dziennikbaltycki.pl/artykul/3704894,slodki-placek-na-trzech-kroli-zapomniane-ciasto-swiateczne-zdjecia-wideo,id,t.html?cookie=1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http://ugotuj.to/przepisy_kulinarne/1,87978,10916232,Ciasto_dla_Trzech_Kroli.html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http://www.rmf24.pl/fakty/</a:t>
            </a:r>
            <a:r>
              <a:rPr lang="pl-PL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swiat</a:t>
            </a:r>
            <a:r>
              <a:rPr lang="pl-PL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/news-belgia-marcepanowe-ciasto-na-trzech-kroli,nId,213931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dirty="0" smtClean="0"/>
              <a:t> </a:t>
            </a:r>
          </a:p>
          <a:p>
            <a:endParaRPr lang="pl-PL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KR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3571876"/>
            <a:ext cx="3405198" cy="288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428992" y="1071546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UWAGA!</a:t>
            </a:r>
          </a:p>
        </p:txBody>
      </p:sp>
      <p:sp>
        <p:nvSpPr>
          <p:cNvPr id="5" name="Prostokąt 4"/>
          <p:cNvSpPr/>
          <p:nvPr/>
        </p:nvSpPr>
        <p:spPr>
          <a:xfrm>
            <a:off x="1285852" y="2551837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Korzystając z Internetu pamiętajcie  o prawach autorskich:</a:t>
            </a: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http://www.eioba.pl/a2576/prawo_autorskie_w_internecie</a:t>
            </a: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http://www.racjonalista.pl/kk.php/s,3636</a:t>
            </a: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" y="0"/>
            <a:ext cx="3143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Bookman Old Style" pitchFamily="18" charset="0"/>
              </a:rPr>
              <a:t>DLA NAUCZYCIELA</a:t>
            </a:r>
            <a:endParaRPr lang="pl-PL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71472" y="428604"/>
            <a:ext cx="80010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PODCZAS  OPRACOWYWANIA  WEBQUESTU </a:t>
            </a:r>
          </a:p>
          <a:p>
            <a:pPr algn="ctr"/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KORZYSTAŁAM  Z:</a:t>
            </a:r>
            <a:endParaRPr lang="pl-PL" b="1" dirty="0" smtClean="0">
              <a:solidFill>
                <a:srgbClr val="FFFF00"/>
              </a:solidFill>
            </a:endParaRPr>
          </a:p>
          <a:p>
            <a:pPr fontAlgn="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KSIĄŻEK:</a:t>
            </a:r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B. Boryczka, </a:t>
            </a:r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Praktyczny przewodnik po Internecie dla bibliotekarzy,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 - wa 2003.</a:t>
            </a:r>
          </a:p>
          <a:p>
            <a:pPr fontAlgn="t"/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R. Lorens, </a:t>
            </a:r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Nowe technologie w edukacji, 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- wa - Bielsko - Biała 2011.</a:t>
            </a:r>
          </a:p>
          <a:p>
            <a:pPr fontAlgn="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DARMOWYCH ZDJĘĆ:</a:t>
            </a:r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http://www.morguefile.com/</a:t>
            </a:r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pl-PL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PRZYKŁADOWE  PRACE   W  PROPONOWANYCH  PRZEZE MNIE PROGRAMACH:</a:t>
            </a:r>
          </a:p>
          <a:p>
            <a:pPr algn="just" fontAlgn="t"/>
            <a:endParaRPr lang="pl-PL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CALAMEO: </a:t>
            </a: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http://www.calameo.com/read/001949549743e0c48d97e</a:t>
            </a:r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POPPLET: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http://popplet.com/app/#/2272548 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aby link działał poprawnie należy go skopiować i wkleić do przeglądarki ; najlepiej działa </a:t>
            </a:r>
            <a:r>
              <a:rPr lang="pl-PL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chrome}</a:t>
            </a:r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PREZI: </a:t>
            </a:r>
            <a:r>
              <a:rPr lang="pl-PL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http://prezi.com/grtqka9yhagx/?utm_campaign=share&amp;utm_medium=copy&amp;rc=ex0share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endPara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/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POWER POINT:  </a:t>
            </a:r>
          </a:p>
        </p:txBody>
      </p:sp>
      <p:graphicFrame>
        <p:nvGraphicFramePr>
          <p:cNvPr id="6" name="Obiek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28926" y="5875733"/>
          <a:ext cx="1069967" cy="802382"/>
        </p:xfrm>
        <a:graphic>
          <a:graphicData uri="http://schemas.openxmlformats.org/presentationml/2006/ole">
            <p:oleObj spid="_x0000_s1026" name="Prezentacja" r:id="rId7" imgW="4570507" imgH="3427542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" y="0"/>
            <a:ext cx="2928925" cy="36933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Bookman Old Style" pitchFamily="18" charset="0"/>
              </a:rPr>
              <a:t>STRONA  GŁÓWNA</a:t>
            </a:r>
            <a:endParaRPr lang="pl-PL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357422" y="571480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WebQuest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„Idźmy Mędrców śladem…”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na godzinę wychowawczą,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wiedzę o kulturze lub zajęcia pozalekcyjne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dla klasy I-II szkoły  ponadgimnazjalnej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0034" y="2071678"/>
            <a:ext cx="8001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Czas wykonania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 minut pracy w szkole i 2 tygodnie pracy w domu.</a:t>
            </a:r>
          </a:p>
          <a:p>
            <a:pPr algn="just"/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Autor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Elżbieta Ciemięga, nauczyciel języka polskiego 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w Liceum Ogólnokształcącym im. T. Kościuszki w Lubaczowie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ul. Kościuszki 26, 37 – 600 Lubaczów</a:t>
            </a:r>
          </a:p>
          <a:p>
            <a:r>
              <a:rPr lang="pl-PL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Cele ogólne: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Przybliżenie historii Mędrców ze Wschodu.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Zapoznanie z tradycjami związanymi z obchodem Święta Trzech Króli.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Doskonalenie umiejętności konstruowania różnych form wypowiedzi, tworzenia 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materiałów interaktywnych i posługiwania się TI.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977900" y="0"/>
            <a:ext cx="6665934" cy="4638675"/>
          </a:xfrm>
        </p:spPr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</a:rPr>
              <a:t>Dziękuję za uwagę!</a:t>
            </a:r>
            <a:endParaRPr lang="pl-PL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58" y="500042"/>
            <a:ext cx="8358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Cele poznawcze: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Uczeń potrafi:</a:t>
            </a:r>
          </a:p>
          <a:p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selekcjonować informacje i korzystać z zasobów Internetu,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porządkować i opracowywać materiały publicystyczne,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redagować teksty  publicystyczne z wykorzystaniem źródeł  tworzyć z nich publikacje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interaktywne i multimedialne,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czerpać wiedzę  z  materiałów i opracowań  popularnonaukowych i publicystycznych,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pracować w grupie i odpowiednio wchodzić w role społeczne.</a:t>
            </a:r>
          </a:p>
          <a:p>
            <a:pPr algn="just">
              <a:buFont typeface="Arial" pitchFamily="34" charset="0"/>
              <a:buChar char="•"/>
            </a:pPr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Cele emocjonalno – motywacyjne: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Uczeń:</a:t>
            </a:r>
          </a:p>
          <a:p>
            <a:pPr algn="just"/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docenia wartość kultywowania tradycji świątecznych,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zna historię Trzech Króli i związane z nimi legendy,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dostrzega potrzebę poszukiwania związku między  tradycją a współczesnością.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2714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Bookman Old Style" pitchFamily="18" charset="0"/>
              </a:rPr>
              <a:t>WPROWADZENIE</a:t>
            </a:r>
            <a:endParaRPr lang="pl-PL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786050" y="428604"/>
            <a:ext cx="6000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„…jechali trzej królowie przez ziemię rudą i skwarną.”</a:t>
            </a:r>
          </a:p>
          <a:p>
            <a:pPr algn="r"/>
            <a:r>
              <a:rPr lang="pl-PL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K. K. Baczyński</a:t>
            </a:r>
            <a:endParaRPr lang="pl-PL" sz="1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1472" y="1571612"/>
            <a:ext cx="8215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 postaciami  Trzech Króli spotykamy się od dzieciństwa.  Ich wizerunki towarzyszą nam na obrazach, ilustracjach, w dziecięcych malowankach. Słyszymy o nich w czytaniach biblijnych i obserwujemy w orszakach, wędrujących ulicami naszych miast 6 stycznia.</a:t>
            </a: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Czy naprawdę znamy Mędrców ze Wschodu? Czy wiemy, kim byli, skąd pochodzili? Ile jest prawdy historycznej w  opowieściach o nich,  a ile narosło wokół nich legendy?</a:t>
            </a:r>
          </a:p>
          <a:p>
            <a:pPr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Na te i inne pytania będziecie mogli znaleźć odpowiedź pracując nad WebQuestem. Dzięki temu nie tylko poznacie na nowo historię Trzech Króli, ale także przypomnicie dawne obyczaje związane z obchodami ich święta. Będziecie mieć również okazję sprawdzenia, czy współcześnie potrzebujemy jeszcze darów sławnych Mędrców.</a:t>
            </a:r>
          </a:p>
          <a:p>
            <a:pPr algn="just"/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Zapraszam na spotkanie z Mędrcami ze Wschodu</a:t>
            </a:r>
            <a:endParaRPr lang="pl-PL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2357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Bookman Old Style" pitchFamily="18" charset="0"/>
              </a:rPr>
              <a:t>PROCES</a:t>
            </a:r>
            <a:endParaRPr lang="pl-PL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42910" y="857232"/>
            <a:ext cx="7715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ZAPRASZAM  DO  PRACY:</a:t>
            </a:r>
          </a:p>
          <a:p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Zapoznajcie się z materiałami i zdecydujcie, w której grupie</a:t>
            </a:r>
          </a:p>
          <a:p>
            <a:pPr marL="342900" indent="-342900"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chcecie pracować.</a:t>
            </a:r>
          </a:p>
          <a:p>
            <a:pPr marL="342900" indent="-342900" algn="just"/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Wybierzcie pięcioosobowe grupy, w których będziecie pracować. Każda grupa wybierze swojego lidera (powinna to być osoba sprawnie posługująca się TI), który pokieruje Waszą pracą, będzie konsultował postępy działań z nauczycielem  i na zakończenie przedstawi efekty Waszej pracy na forum klasy.</a:t>
            </a:r>
          </a:p>
          <a:p>
            <a:pPr marL="342900" indent="-342900" algn="just"/>
            <a:endParaRPr lang="pl-PL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Na początek przypomnijcie sobie zasady tworzenia materiałów                         w zaproponowanych programach, zaplanujcie zadania, opracujcie plan pracy i sprawiedliwie podzielcie obowiązki, ponieważ wszyscy odpowiadacie za efekt końcowy.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" y="0"/>
            <a:ext cx="3500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Bookman Old Style" pitchFamily="18" charset="0"/>
              </a:rPr>
              <a:t>OTO  WASZE  ZADANIA</a:t>
            </a:r>
            <a:endParaRPr lang="pl-PL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30170" y="876272"/>
            <a:ext cx="22145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GRUPA I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857620" y="714356"/>
            <a:ext cx="4857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Jesteście  pracownikami znanej galerii sztuki.  Z okazji  Święta Trzech Króli przygotowujecie wystawę malarstwa, poświęconego ich postaciom. Do swojej ekspozycji musicie odnaleźć reprodukcje                z różnych epok. Efekty swojej pracy zaprezentujcie w prezentacji multimedialnej PREZI.</a:t>
            </a:r>
            <a:endParaRPr lang="pl-PL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29058" y="3429000"/>
            <a:ext cx="49292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Źródła:</a:t>
            </a:r>
          </a:p>
          <a:p>
            <a:r>
              <a:rPr lang="en-US" sz="1600" u="sng" dirty="0" smtClean="0">
                <a:hlinkClick r:id="rId2"/>
              </a:rPr>
              <a:t>http://www.panacea.pl/articles.php?id=2414</a:t>
            </a:r>
            <a:endParaRPr lang="pl-PL" sz="1600" u="sng" dirty="0" smtClean="0"/>
          </a:p>
          <a:p>
            <a:r>
              <a:rPr lang="pl-PL" sz="1600" u="sng" dirty="0" smtClean="0">
                <a:hlinkClick r:id="rId3"/>
              </a:rPr>
              <a:t>http://biblia.wiara.pl/doc/422705.Trzej-Krolowie</a:t>
            </a:r>
            <a:endParaRPr lang="pl-PL" sz="1600" u="sng" dirty="0" smtClean="0"/>
          </a:p>
          <a:p>
            <a:r>
              <a:rPr lang="pl-PL" sz="1600" u="sng" dirty="0" smtClean="0">
                <a:hlinkClick r:id="rId4"/>
              </a:rPr>
              <a:t>http://pl.wikipedia.org/wiki/Trzej_Kr%C3%B3lowie</a:t>
            </a:r>
            <a:endParaRPr lang="pl-PL" sz="1600" u="sng" dirty="0" smtClean="0"/>
          </a:p>
          <a:p>
            <a:r>
              <a:rPr lang="pl-PL" sz="1600" u="sng" dirty="0" smtClean="0">
                <a:hlinkClick r:id="rId5"/>
              </a:rPr>
              <a:t>http://pl.wikipedia.org/wiki/Pok%C5%82on_Trzech_Kr%C3%B3li_%28obraz_Weydena%29</a:t>
            </a:r>
            <a:endParaRPr lang="pl-PL" sz="1600" u="sng" dirty="0" smtClean="0"/>
          </a:p>
          <a:p>
            <a:r>
              <a:rPr lang="pl-PL" sz="1600" u="sng" dirty="0" smtClean="0">
                <a:hlinkClick r:id="rId6"/>
              </a:rPr>
              <a:t>http://www.polskina5.pl/</a:t>
            </a:r>
            <a:r>
              <a:rPr lang="pl-PL" sz="1600" u="sng" dirty="0" err="1" smtClean="0">
                <a:hlinkClick r:id="rId6"/>
              </a:rPr>
              <a:t>motyw_daru_w_malarstwie</a:t>
            </a:r>
            <a:endParaRPr lang="pl-PL" sz="1600" u="sng" dirty="0" smtClean="0"/>
          </a:p>
          <a:p>
            <a:r>
              <a:rPr lang="en-US" sz="1600" u="sng" dirty="0" smtClean="0">
                <a:hlinkClick r:id="rId7"/>
              </a:rPr>
              <a:t>http://www.opiekun.kalisz.pl/index.php?dzial=artykuly&amp;id=2913</a:t>
            </a:r>
            <a:endParaRPr lang="pl-PL" sz="1600" u="sng" dirty="0" smtClean="0"/>
          </a:p>
          <a:p>
            <a:r>
              <a:rPr lang="en-US" sz="1600" u="sng" dirty="0" smtClean="0">
                <a:hlinkClick r:id="rId8"/>
              </a:rPr>
              <a:t>http://www.wiw.pl/delta/o_gwiezdzie.asp</a:t>
            </a:r>
            <a:endParaRPr lang="pl-PL" sz="1600" u="sng" dirty="0" smtClean="0"/>
          </a:p>
          <a:p>
            <a:r>
              <a:rPr lang="pl-PL" sz="1600" dirty="0" smtClean="0"/>
              <a:t> </a:t>
            </a:r>
            <a:r>
              <a:rPr lang="pl-PL" sz="1600" u="sng" dirty="0" smtClean="0">
                <a:hlinkClick r:id="rId6"/>
              </a:rPr>
              <a:t>http://www.polskina5.pl/</a:t>
            </a:r>
            <a:r>
              <a:rPr lang="pl-PL" sz="1600" u="sng" dirty="0" err="1" smtClean="0">
                <a:hlinkClick r:id="rId6"/>
              </a:rPr>
              <a:t>motyw_daru_w_malarstwie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 descr="file52513365897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1785926"/>
            <a:ext cx="3495527" cy="258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0170" y="642918"/>
            <a:ext cx="22145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GRUPA II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714744" y="714356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Jesteście dziennikarzami popularnego czasopisma. Jego najnowsze, specjalne wydanie w całości poświęcone będzie postaciom Trzech Króli. Waszą gazetę przygotujcie w programie CALAMEO jako publikację interaktywną.</a:t>
            </a:r>
            <a:endParaRPr lang="pl-PL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857620" y="2857496"/>
            <a:ext cx="49292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Źródła:</a:t>
            </a:r>
          </a:p>
          <a:p>
            <a:r>
              <a:rPr lang="pl-PL" sz="1400" u="sng" dirty="0" smtClean="0">
                <a:hlinkClick r:id="rId2"/>
              </a:rPr>
              <a:t>http://www.polskieradio.pl/39/156/Artykul/1006373,Kim-byli-Trzej-Krolowie</a:t>
            </a:r>
            <a:endParaRPr lang="pl-PL" sz="1400" dirty="0" smtClean="0"/>
          </a:p>
          <a:p>
            <a:r>
              <a:rPr lang="pl-PL" sz="1400" u="sng" dirty="0" smtClean="0">
                <a:hlinkClick r:id="rId3"/>
              </a:rPr>
              <a:t>http://pl.wikipedia.org/wiki/Trzej_Kr%C3%B3lowie</a:t>
            </a:r>
            <a:endParaRPr lang="pl-PL" sz="1400" dirty="0" smtClean="0"/>
          </a:p>
          <a:p>
            <a:r>
              <a:rPr lang="pl-PL" sz="1400" u="sng" dirty="0" smtClean="0">
                <a:hlinkClick r:id="rId4"/>
              </a:rPr>
              <a:t>http://www.rmf24.pl/tylko-w-rmf24/</a:t>
            </a:r>
            <a:r>
              <a:rPr lang="pl-PL" sz="1400" u="sng" dirty="0" err="1" smtClean="0">
                <a:hlinkClick r:id="rId4"/>
              </a:rPr>
              <a:t>wiadomosci</a:t>
            </a:r>
            <a:r>
              <a:rPr lang="pl-PL" sz="1400" u="sng" dirty="0" smtClean="0">
                <a:hlinkClick r:id="rId4"/>
              </a:rPr>
              <a:t>/news-trzej-krolowie-kim-byli-i-skad-przyszli,nId,1084188</a:t>
            </a:r>
            <a:endParaRPr lang="pl-PL" sz="1400" dirty="0" smtClean="0"/>
          </a:p>
          <a:p>
            <a:r>
              <a:rPr lang="pl-PL" sz="1400" u="sng" dirty="0" smtClean="0">
                <a:hlinkClick r:id="rId5"/>
              </a:rPr>
              <a:t>http://www.fakt.pl/Kim-naprawde-byli-Trzej-Krolowie-Trzej-krolowie-byli-w-rzeczywistosci-wybitnymi-astronomami,artykuly,194622,1.html</a:t>
            </a:r>
            <a:endParaRPr lang="pl-PL" sz="1400" dirty="0" smtClean="0"/>
          </a:p>
          <a:p>
            <a:r>
              <a:rPr lang="pl-PL" sz="1400" u="sng" dirty="0" smtClean="0">
                <a:hlinkClick r:id="rId6"/>
              </a:rPr>
              <a:t>http://www.katolik.pl/trzej-krolowie-,1365,416,cz.html</a:t>
            </a:r>
            <a:endParaRPr lang="pl-PL" sz="1400" dirty="0" smtClean="0"/>
          </a:p>
          <a:p>
            <a:r>
              <a:rPr lang="pl-PL" sz="1400" u="sng" dirty="0" smtClean="0">
                <a:hlinkClick r:id="rId7"/>
              </a:rPr>
              <a:t>http://www.gazetakrakowska.pl/artykul/1080410,tajemniczy-trzej-krolowie-kim-byli-i-czy-w-ogole-istnieli,id,t.html?cookie=1</a:t>
            </a:r>
            <a:endParaRPr lang="pl-PL" sz="1400" dirty="0" smtClean="0"/>
          </a:p>
          <a:p>
            <a:r>
              <a:rPr lang="pl-PL" sz="1400" u="sng" dirty="0" smtClean="0">
                <a:hlinkClick r:id="rId8"/>
              </a:rPr>
              <a:t>http://wolnemedia.net/historia/kim-nie-byli-trzej-krolowie/</a:t>
            </a:r>
            <a:endParaRPr lang="pl-PL" sz="1400" dirty="0" smtClean="0"/>
          </a:p>
          <a:p>
            <a:r>
              <a:rPr lang="pl-PL" sz="1400" u="sng" dirty="0" smtClean="0">
                <a:hlinkClick r:id="rId9"/>
              </a:rPr>
              <a:t>http://kosciol.wiara.pl/doc/2287447.Poznaj-tajemnice-Trzech-Kroli</a:t>
            </a:r>
            <a:endParaRPr lang="pl-PL" sz="1400" dirty="0" smtClean="0"/>
          </a:p>
          <a:p>
            <a:endParaRPr lang="pl-PL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file00090987965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2000240"/>
            <a:ext cx="335755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0170" y="571480"/>
            <a:ext cx="22145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GRUPA III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786182" y="785794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Jesteście znanymi badaczami kultury. Macie przygotować prelekcję na temat symboliki darów Trzech Króli, którą będziecie wygłaszać w szkołach. Przygotujcie interaktywną mapę myśli w programie POPPLET, która będzie wspomagała waszą prelekcję.</a:t>
            </a:r>
            <a:endParaRPr lang="pl-PL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857620" y="2928934"/>
            <a:ext cx="50720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Źródła:</a:t>
            </a:r>
          </a:p>
          <a:p>
            <a:r>
              <a:rPr lang="pl-PL" sz="1400" u="sng" dirty="0" smtClean="0">
                <a:hlinkClick r:id="rId2"/>
              </a:rPr>
              <a:t>http://pl.wikipedia.org/wiki/Mirra</a:t>
            </a:r>
            <a:endParaRPr lang="pl-PL" sz="1400" dirty="0" smtClean="0"/>
          </a:p>
          <a:p>
            <a:r>
              <a:rPr lang="pl-PL" sz="1400" u="sng" dirty="0" smtClean="0">
                <a:hlinkClick r:id="rId3"/>
              </a:rPr>
              <a:t>http://www.goldenline.pl/grupy/Pozostale/kocham-zycie/czym-jest-mirra-i-jak-jej-uzywac,2154540/</a:t>
            </a:r>
            <a:endParaRPr lang="pl-PL" sz="1400" dirty="0" smtClean="0"/>
          </a:p>
          <a:p>
            <a:r>
              <a:rPr lang="pl-PL" sz="1400" u="sng" dirty="0" smtClean="0">
                <a:hlinkClick r:id="rId4"/>
              </a:rPr>
              <a:t>http://www.zycieaklimat.edu.pl/Mirra</a:t>
            </a:r>
            <a:endParaRPr lang="pl-PL" sz="1400" dirty="0" smtClean="0"/>
          </a:p>
          <a:p>
            <a:r>
              <a:rPr lang="pl-PL" sz="1400" u="sng" dirty="0" smtClean="0">
                <a:hlinkClick r:id="rId5"/>
              </a:rPr>
              <a:t>http://pl.wikipedia.org/wiki/Kadzid%C5%82o</a:t>
            </a:r>
            <a:endParaRPr lang="pl-PL" sz="1400" dirty="0" smtClean="0"/>
          </a:p>
          <a:p>
            <a:r>
              <a:rPr lang="pl-PL" sz="1400" u="sng" dirty="0" smtClean="0">
                <a:hlinkClick r:id="rId6"/>
              </a:rPr>
              <a:t>http://www.fragrantica.pl/wiesci/Czym-jest-kadzid%C5%82o--692.html</a:t>
            </a:r>
            <a:endParaRPr lang="pl-PL" sz="1400" dirty="0" smtClean="0"/>
          </a:p>
          <a:p>
            <a:r>
              <a:rPr lang="pl-PL" sz="1400" u="sng" dirty="0" smtClean="0">
                <a:hlinkClick r:id="rId7"/>
              </a:rPr>
              <a:t>http://wlaczpolske.pl/index.php?etap=10&amp;i=1365&amp;nomenu=1&amp;oe=UTF-8&amp;q=prettyphoto&amp;iframe=true&amp;width=1000&amp;height=100%</a:t>
            </a:r>
            <a:endParaRPr lang="pl-PL" sz="1400" dirty="0" smtClean="0"/>
          </a:p>
          <a:p>
            <a:r>
              <a:rPr lang="pl-PL" sz="1400" u="sng" dirty="0" smtClean="0">
                <a:hlinkClick r:id="rId8"/>
              </a:rPr>
              <a:t>http://www.filipini.poznan.pl/art.php?tresc-270</a:t>
            </a:r>
            <a:r>
              <a:rPr lang="pl-PL" sz="1400" dirty="0" smtClean="0"/>
              <a:t>  </a:t>
            </a:r>
          </a:p>
          <a:p>
            <a:r>
              <a:rPr lang="pl-PL" sz="1400" u="sng" dirty="0" smtClean="0">
                <a:hlinkClick r:id="rId9"/>
              </a:rPr>
              <a:t>http://www.niedziela.pl/artykul/4914/nd/Swieto-Trzech-Kroli</a:t>
            </a:r>
            <a:endParaRPr lang="pl-PL" sz="1400" dirty="0" smtClean="0"/>
          </a:p>
          <a:p>
            <a:r>
              <a:rPr lang="pl-PL" sz="1400" u="sng" dirty="0" smtClean="0">
                <a:hlinkClick r:id="rId10"/>
              </a:rPr>
              <a:t>http://www.niedziela.pl/artykul/99522/nd/Symbolika-zlota</a:t>
            </a:r>
            <a:endParaRPr lang="pl-PL" sz="1400" dirty="0" smtClean="0"/>
          </a:p>
          <a:p>
            <a:r>
              <a:rPr lang="pl-PL" sz="1400" u="sng" dirty="0" smtClean="0">
                <a:hlinkClick r:id="rId11"/>
              </a:rPr>
              <a:t>http://www.bryk.pl/s%C5%82owniki/s%C5%82ownik_symboli_literackich/101704-z%C5%82oto.html</a:t>
            </a:r>
            <a:endParaRPr lang="pl-PL" sz="1400" dirty="0" smtClean="0"/>
          </a:p>
          <a:p>
            <a:endParaRPr lang="pl-PL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file00085792696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20" y="1643050"/>
            <a:ext cx="3286149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0170" y="500042"/>
            <a:ext cx="221457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GRUPA IV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571868" y="785794"/>
            <a:ext cx="5000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    </a:t>
            </a:r>
            <a:r>
              <a:rPr lang="pl-PL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Jesteście znanymi cukiernikami, którzy proponują swoim gościom wypieki związane z tradycją obchodów Święta Objawienia. Zaprezentujcie ofertę  swojej cukierni                     w formie prezentacji PowerPoint.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714744" y="2643182"/>
            <a:ext cx="492922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Źródła:</a:t>
            </a:r>
          </a:p>
          <a:p>
            <a:r>
              <a:rPr lang="en-US" sz="1600" u="sng" dirty="0" smtClean="0">
                <a:hlinkClick r:id="rId2"/>
              </a:rPr>
              <a:t>http://www.komplet.pl/artykuly/wypieki-na-trzech-kroli-cz-i/</a:t>
            </a:r>
            <a:endParaRPr lang="pl-PL" sz="1600" dirty="0" smtClean="0"/>
          </a:p>
          <a:p>
            <a:r>
              <a:rPr lang="en-US" sz="1600" u="sng" dirty="0" smtClean="0">
                <a:hlinkClick r:id="rId3"/>
              </a:rPr>
              <a:t>http://pl.wikipedia.org/wiki/Ciasto_Trzech_Kr%C3%B3li</a:t>
            </a:r>
            <a:endParaRPr lang="pl-PL" sz="1600" dirty="0" smtClean="0"/>
          </a:p>
          <a:p>
            <a:r>
              <a:rPr lang="en-US" sz="1600" u="sng" dirty="0" smtClean="0">
                <a:hlinkClick r:id="rId4"/>
              </a:rPr>
              <a:t>http://www.dziennikbaltycki.pl/artykul/3704894,slodki-placek-na-trzech-kroli-zapomniane-ciasto-swiateczne-zdjecia-wideo,id,t.html?cookie=1</a:t>
            </a:r>
            <a:endParaRPr lang="pl-PL" sz="1600" dirty="0" smtClean="0"/>
          </a:p>
          <a:p>
            <a:r>
              <a:rPr lang="pl-PL" sz="1600" u="sng" dirty="0" smtClean="0">
                <a:hlinkClick r:id="rId5"/>
              </a:rPr>
              <a:t>http://ugotuj.to/przepisy_kulinarne/1,87978,10916232,Ciasto_dla_Trzech_Kroli.html</a:t>
            </a:r>
            <a:r>
              <a:rPr lang="pl-PL" sz="1600" dirty="0" smtClean="0"/>
              <a:t>  </a:t>
            </a:r>
          </a:p>
          <a:p>
            <a:r>
              <a:rPr lang="pl-PL" sz="1600" u="sng" dirty="0" smtClean="0">
                <a:hlinkClick r:id="rId6"/>
              </a:rPr>
              <a:t>http://www.rmf24.pl/fakty/</a:t>
            </a:r>
            <a:r>
              <a:rPr lang="pl-PL" sz="1600" u="sng" dirty="0" err="1" smtClean="0">
                <a:hlinkClick r:id="rId6"/>
              </a:rPr>
              <a:t>swiat</a:t>
            </a:r>
            <a:r>
              <a:rPr lang="pl-PL" sz="1600" u="sng" dirty="0" smtClean="0">
                <a:hlinkClick r:id="rId6"/>
              </a:rPr>
              <a:t>/news-belgia-marcepanowe-ciasto-na-trzech-kroli,nId,213931</a:t>
            </a:r>
            <a:endParaRPr lang="pl-PL" sz="1600" dirty="0" smtClean="0"/>
          </a:p>
          <a:p>
            <a:endParaRPr lang="pl-PL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 descr="005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1714488"/>
            <a:ext cx="3286148" cy="2840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Niestandardowy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1826</Words>
  <Application>Microsoft Office PowerPoint</Application>
  <PresentationFormat>Pokaz na ekranie (4:3)</PresentationFormat>
  <Paragraphs>237</Paragraphs>
  <Slides>20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2" baseType="lpstr">
      <vt:lpstr>Tema de Office</vt:lpstr>
      <vt:lpstr>Prezentacja</vt:lpstr>
      <vt:lpstr>„Idźmy Mędrców śladem…”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Dziękuję za uwagę!</vt:lpstr>
    </vt:vector>
  </TitlesOfParts>
  <Company>Oo_ac_oO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Arlo</dc:creator>
  <cp:lastModifiedBy>Yndejn</cp:lastModifiedBy>
  <cp:revision>56</cp:revision>
  <dcterms:created xsi:type="dcterms:W3CDTF">2009-01-02T20:34:36Z</dcterms:created>
  <dcterms:modified xsi:type="dcterms:W3CDTF">2016-10-17T16:03:40Z</dcterms:modified>
</cp:coreProperties>
</file>